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4"/>
  </p:notesMasterIdLst>
  <p:sldIdLst>
    <p:sldId id="336" r:id="rId2"/>
    <p:sldId id="337" r:id="rId3"/>
    <p:sldId id="346" r:id="rId4"/>
    <p:sldId id="339" r:id="rId5"/>
    <p:sldId id="340" r:id="rId6"/>
    <p:sldId id="363" r:id="rId7"/>
    <p:sldId id="356" r:id="rId8"/>
    <p:sldId id="341" r:id="rId9"/>
    <p:sldId id="347" r:id="rId10"/>
    <p:sldId id="348" r:id="rId11"/>
    <p:sldId id="349" r:id="rId12"/>
    <p:sldId id="351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94" autoAdjust="0"/>
    <p:restoredTop sz="96619" autoAdjust="0"/>
  </p:normalViewPr>
  <p:slideViewPr>
    <p:cSldViewPr>
      <p:cViewPr varScale="1">
        <p:scale>
          <a:sx n="70" d="100"/>
          <a:sy n="70" d="100"/>
        </p:scale>
        <p:origin x="-127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0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92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2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2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92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4E43E93-2425-4984-95B6-5AC8AF9F1FF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12127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D3A9AB2-D8C7-4D39-A0A0-33C2848ACB67}" type="slidenum">
              <a:rPr lang="en-US" smtClean="0">
                <a:latin typeface="Times New Roman" pitchFamily="18" charset="0"/>
              </a:rPr>
              <a:pPr/>
              <a:t>4</a:t>
            </a:fld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8053185-E9AF-4155-BF6D-85E2688B299D}" type="slidenum">
              <a:rPr lang="en-US" smtClean="0">
                <a:latin typeface="Times New Roman" pitchFamily="18" charset="0"/>
              </a:rPr>
              <a:pPr/>
              <a:t>5</a:t>
            </a:fld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8053185-E9AF-4155-BF6D-85E2688B299D}" type="slidenum">
              <a:rPr lang="en-US" smtClean="0">
                <a:latin typeface="Times New Roman" pitchFamily="18" charset="0"/>
              </a:rPr>
              <a:pPr/>
              <a:t>6</a:t>
            </a:fld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002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12800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0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0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0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0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0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0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ar-EG"/>
            </a:p>
          </p:txBody>
        </p:sp>
        <p:sp>
          <p:nvSpPr>
            <p:cNvPr id="12801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ar-EG"/>
            </a:p>
          </p:txBody>
        </p:sp>
        <p:sp>
          <p:nvSpPr>
            <p:cNvPr id="12801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2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3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3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3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3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3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3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3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3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3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3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</p:grpSp>
      <p:sp>
        <p:nvSpPr>
          <p:cNvPr id="12821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21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8220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28221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  <p:sp>
        <p:nvSpPr>
          <p:cNvPr id="128222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A15905E-2977-409B-8688-9D3F087DB0C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C2C4EB-4C11-4C00-89BF-D235BF37FCC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D33AC8-BCAA-4F00-9210-922045EC69B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0943CC0-7FB9-4DA9-A10F-454E62951CF3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819EBC2-96D0-4D37-ABAE-32C72D782BE7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0453232-EFE9-489E-9DD2-38C3563AF92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256CFF-C719-4583-859D-E66F89915820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BFC229-12A7-4F0F-A69F-D5BC03BAC0F6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1F2A389-6AA5-4C00-B6DE-88804AB52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C12087E-AFFE-4FCC-A313-5300A053CE2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7567EE-CA03-4888-BCFB-9544E1DBD2E0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980BCB-2EE1-4034-AF1B-87BF9D6E0DE8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23C258-12C0-4C27-927F-177C118A771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978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2697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1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1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9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9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9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9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</p:grpSp>
      <p:sp>
        <p:nvSpPr>
          <p:cNvPr id="12719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D5CA259-3B9B-4F8B-8B40-14C77CC1346B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2719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2719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dirty="0"/>
              <a:t>Copyright © 2003 by Prentice Hall</a:t>
            </a:r>
          </a:p>
        </p:txBody>
      </p:sp>
      <p:sp>
        <p:nvSpPr>
          <p:cNvPr id="12719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719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7204" name="AutoShape 22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295400" y="6324600"/>
            <a:ext cx="609600" cy="304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127205" name="AutoShape 22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09600" y="6324600"/>
            <a:ext cx="609600" cy="3048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914400"/>
            <a:ext cx="8382000" cy="205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7200" dirty="0" smtClean="0"/>
              <a:t>Computer Programming </a:t>
            </a:r>
          </a:p>
        </p:txBody>
      </p:sp>
      <p:sp>
        <p:nvSpPr>
          <p:cNvPr id="2" name="Rectangle 1"/>
          <p:cNvSpPr/>
          <p:nvPr/>
        </p:nvSpPr>
        <p:spPr>
          <a:xfrm>
            <a:off x="1622845" y="3600271"/>
            <a:ext cx="599715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b="1" dirty="0" smtClean="0">
                <a:solidFill>
                  <a:srgbClr val="FFFF99"/>
                </a:solidFill>
              </a:rPr>
              <a:t>Flowchart</a:t>
            </a:r>
            <a:endParaRPr lang="en-US" sz="9600" b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602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152400" y="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</a:t>
            </a:r>
            <a:r>
              <a:rPr lang="en-US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Average of  Three </a:t>
            </a:r>
            <a: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Numbers</a:t>
            </a: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3581400" y="1371600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grpSp>
        <p:nvGrpSpPr>
          <p:cNvPr id="3" name="Group 2"/>
          <p:cNvGrpSpPr/>
          <p:nvPr/>
        </p:nvGrpSpPr>
        <p:grpSpPr>
          <a:xfrm>
            <a:off x="3227523" y="1524000"/>
            <a:ext cx="2079354" cy="4827588"/>
            <a:chOff x="3227523" y="1524000"/>
            <a:chExt cx="2079354" cy="4827588"/>
          </a:xfrm>
        </p:grpSpPr>
        <p:sp>
          <p:nvSpPr>
            <p:cNvPr id="16" name="AutoShape 17"/>
            <p:cNvSpPr>
              <a:spLocks noChangeArrowheads="1"/>
            </p:cNvSpPr>
            <p:nvPr/>
          </p:nvSpPr>
          <p:spPr bwMode="auto">
            <a:xfrm>
              <a:off x="3379922" y="2347913"/>
              <a:ext cx="1725477" cy="838200"/>
            </a:xfrm>
            <a:prstGeom prst="flowChartInputOutpu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/>
                <a:t>READ </a:t>
              </a:r>
            </a:p>
            <a:p>
              <a:pPr algn="ctr"/>
              <a:r>
                <a:rPr lang="en-US" dirty="0" smtClean="0"/>
                <a:t>A,B,C</a:t>
              </a:r>
              <a:endParaRPr lang="en-US" dirty="0"/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3276600" y="3490913"/>
              <a:ext cx="2030277" cy="685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 err="1" smtClean="0"/>
                <a:t>Avg</a:t>
              </a:r>
              <a:r>
                <a:rPr lang="en-US" dirty="0" smtClean="0"/>
                <a:t> = (A+B+C) / 3</a:t>
              </a:r>
              <a:endParaRPr lang="en-US" dirty="0"/>
            </a:p>
          </p:txBody>
        </p:sp>
        <p:sp>
          <p:nvSpPr>
            <p:cNvPr id="18" name="AutoShape 23"/>
            <p:cNvSpPr>
              <a:spLocks noChangeArrowheads="1"/>
            </p:cNvSpPr>
            <p:nvPr/>
          </p:nvSpPr>
          <p:spPr bwMode="auto">
            <a:xfrm>
              <a:off x="3227523" y="4481513"/>
              <a:ext cx="1877876" cy="883444"/>
            </a:xfrm>
            <a:prstGeom prst="flowChartInputOutpu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 smtClean="0"/>
                <a:t> PRINT </a:t>
              </a:r>
            </a:p>
            <a:p>
              <a:pPr algn="ctr"/>
              <a:r>
                <a:rPr lang="en-US" dirty="0" err="1" smtClean="0"/>
                <a:t>Avg</a:t>
              </a:r>
              <a:endParaRPr lang="en-US" dirty="0"/>
            </a:p>
          </p:txBody>
        </p:sp>
        <p:sp>
          <p:nvSpPr>
            <p:cNvPr id="19" name="Text Box 29"/>
            <p:cNvSpPr txBox="1">
              <a:spLocks noChangeArrowheads="1"/>
            </p:cNvSpPr>
            <p:nvPr/>
          </p:nvSpPr>
          <p:spPr bwMode="auto">
            <a:xfrm>
              <a:off x="3731755" y="1524000"/>
              <a:ext cx="1019768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START</a:t>
              </a:r>
            </a:p>
          </p:txBody>
        </p:sp>
        <p:sp>
          <p:nvSpPr>
            <p:cNvPr id="20" name="Oval 12"/>
            <p:cNvSpPr>
              <a:spLocks noChangeArrowheads="1"/>
            </p:cNvSpPr>
            <p:nvPr/>
          </p:nvSpPr>
          <p:spPr bwMode="auto">
            <a:xfrm>
              <a:off x="3581400" y="5700713"/>
              <a:ext cx="1143000" cy="650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21" name="Text Box 29"/>
            <p:cNvSpPr txBox="1">
              <a:spLocks noChangeArrowheads="1"/>
            </p:cNvSpPr>
            <p:nvPr/>
          </p:nvSpPr>
          <p:spPr bwMode="auto">
            <a:xfrm>
              <a:off x="3657600" y="5791200"/>
              <a:ext cx="1019768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 smtClean="0"/>
                <a:t>Stop</a:t>
              </a:r>
              <a:endParaRPr lang="en-US" dirty="0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 flipH="1">
              <a:off x="4177438" y="2057400"/>
              <a:ext cx="13562" cy="2905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EG" dirty="0"/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 flipH="1">
              <a:off x="4101238" y="3214687"/>
              <a:ext cx="13562" cy="2905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EG" dirty="0"/>
            </a:p>
          </p:txBody>
        </p:sp>
        <p:sp>
          <p:nvSpPr>
            <p:cNvPr id="24" name="Line 18"/>
            <p:cNvSpPr>
              <a:spLocks noChangeShapeType="1"/>
            </p:cNvSpPr>
            <p:nvPr/>
          </p:nvSpPr>
          <p:spPr bwMode="auto">
            <a:xfrm flipH="1">
              <a:off x="4114800" y="4205287"/>
              <a:ext cx="13562" cy="2905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EG" dirty="0"/>
            </a:p>
          </p:txBody>
        </p:sp>
        <p:sp>
          <p:nvSpPr>
            <p:cNvPr id="26" name="Line 18"/>
            <p:cNvSpPr>
              <a:spLocks noChangeShapeType="1"/>
            </p:cNvSpPr>
            <p:nvPr/>
          </p:nvSpPr>
          <p:spPr bwMode="auto">
            <a:xfrm flipH="1">
              <a:off x="4114800" y="5348287"/>
              <a:ext cx="13562" cy="2905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EG" dirty="0"/>
            </a:p>
          </p:txBody>
        </p:sp>
      </p:grpSp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6732723" y="3048000"/>
            <a:ext cx="2030277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Sum= A+B+C </a:t>
            </a:r>
            <a:endParaRPr lang="en-US" dirty="0"/>
          </a:p>
        </p:txBody>
      </p:sp>
      <p:sp>
        <p:nvSpPr>
          <p:cNvPr id="27" name="Rectangle 19"/>
          <p:cNvSpPr>
            <a:spLocks noChangeArrowheads="1"/>
          </p:cNvSpPr>
          <p:nvPr/>
        </p:nvSpPr>
        <p:spPr bwMode="auto">
          <a:xfrm>
            <a:off x="6732723" y="4038600"/>
            <a:ext cx="2030277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err="1" smtClean="0"/>
              <a:t>Avg</a:t>
            </a:r>
            <a:r>
              <a:rPr lang="en-US" dirty="0" smtClean="0"/>
              <a:t> = Sum / 3</a:t>
            </a:r>
            <a:endParaRPr lang="en-US" dirty="0"/>
          </a:p>
        </p:txBody>
      </p:sp>
      <p:sp>
        <p:nvSpPr>
          <p:cNvPr id="28" name="Line 18"/>
          <p:cNvSpPr>
            <a:spLocks noChangeShapeType="1"/>
          </p:cNvSpPr>
          <p:nvPr/>
        </p:nvSpPr>
        <p:spPr bwMode="auto">
          <a:xfrm flipH="1">
            <a:off x="7696200" y="3733800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" name="Right Arrow 1"/>
          <p:cNvSpPr/>
          <p:nvPr/>
        </p:nvSpPr>
        <p:spPr bwMode="auto">
          <a:xfrm>
            <a:off x="5715000" y="3671887"/>
            <a:ext cx="609600" cy="290513"/>
          </a:xfrm>
          <a:prstGeom prst="rightArrow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89828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28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533400" y="1524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</a:t>
            </a:r>
            <a:r>
              <a:rPr lang="en-US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Print “Hello</a:t>
            </a:r>
            <a:r>
              <a:rPr lang="en-GB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</a:t>
            </a:r>
            <a:endParaRPr lang="en-US" sz="4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3810001" y="2016125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>
            <a:off x="3456124" y="3006725"/>
            <a:ext cx="1877876" cy="883444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 PRINT </a:t>
            </a:r>
          </a:p>
          <a:p>
            <a:pPr algn="ctr"/>
            <a:r>
              <a:rPr lang="en-US" dirty="0" smtClean="0"/>
              <a:t>“Hello”</a:t>
            </a:r>
            <a:endParaRPr lang="en-US" dirty="0"/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3960356" y="2168525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START</a:t>
            </a:r>
          </a:p>
        </p:txBody>
      </p:sp>
      <p:sp>
        <p:nvSpPr>
          <p:cNvPr id="20" name="Oval 12"/>
          <p:cNvSpPr>
            <a:spLocks noChangeArrowheads="1"/>
          </p:cNvSpPr>
          <p:nvPr/>
        </p:nvSpPr>
        <p:spPr bwMode="auto">
          <a:xfrm>
            <a:off x="3810001" y="4225925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3886201" y="4316412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4406039" y="2701925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 flipH="1">
            <a:off x="4343401" y="3873499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552698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647700" y="762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</a:t>
            </a:r>
            <a:r>
              <a:rPr lang="en-US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Area of a Circle </a:t>
            </a:r>
            <a:endParaRPr lang="en-US" sz="4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2716077" y="1371600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2514599" y="2347913"/>
            <a:ext cx="1725477" cy="8382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READ </a:t>
            </a:r>
          </a:p>
          <a:p>
            <a:pPr algn="ctr"/>
            <a:r>
              <a:rPr lang="en-US" dirty="0"/>
              <a:t>R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2362201" y="3490913"/>
            <a:ext cx="2106476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Area = 3.14 * R * R</a:t>
            </a:r>
            <a:endParaRPr lang="en-US" dirty="0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>
            <a:off x="2362200" y="4481513"/>
            <a:ext cx="1877876" cy="883444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 PRINT </a:t>
            </a:r>
          </a:p>
          <a:p>
            <a:pPr algn="ctr"/>
            <a:r>
              <a:rPr lang="en-US" dirty="0" smtClean="0"/>
              <a:t>Area</a:t>
            </a:r>
            <a:endParaRPr lang="en-US" dirty="0"/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2866432" y="1524000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START</a:t>
            </a:r>
          </a:p>
        </p:txBody>
      </p:sp>
      <p:sp>
        <p:nvSpPr>
          <p:cNvPr id="20" name="Oval 12"/>
          <p:cNvSpPr>
            <a:spLocks noChangeArrowheads="1"/>
          </p:cNvSpPr>
          <p:nvPr/>
        </p:nvSpPr>
        <p:spPr bwMode="auto">
          <a:xfrm>
            <a:off x="2716077" y="5700713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2792277" y="5791200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312115" y="2057400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flipH="1">
            <a:off x="3235915" y="3214687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4" name="Line 18"/>
          <p:cNvSpPr>
            <a:spLocks noChangeShapeType="1"/>
          </p:cNvSpPr>
          <p:nvPr/>
        </p:nvSpPr>
        <p:spPr bwMode="auto">
          <a:xfrm flipH="1">
            <a:off x="3249477" y="4205287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 flipH="1">
            <a:off x="3249477" y="5348287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12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143000"/>
            <a:ext cx="2286000" cy="5155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736080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81000" y="5032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sz="6600" b="1" dirty="0" smtClean="0">
                <a:solidFill>
                  <a:schemeClr val="tx1"/>
                </a:solidFill>
              </a:rPr>
              <a:t>Objectives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" y="2209800"/>
            <a:ext cx="7924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l">
              <a:buBlip>
                <a:blip r:embed="rId3"/>
              </a:buBlip>
              <a:defRPr/>
            </a:pPr>
            <a:r>
              <a:rPr lang="en-US" sz="4000" b="1" dirty="0">
                <a:solidFill>
                  <a:srgbClr val="FFFF99"/>
                </a:solidFill>
              </a:rPr>
              <a:t> Flowchart</a:t>
            </a:r>
          </a:p>
          <a:p>
            <a:pPr algn="l">
              <a:buBlip>
                <a:blip r:embed="rId3"/>
              </a:buBlip>
              <a:defRPr/>
            </a:pPr>
            <a:r>
              <a:rPr lang="en-US" sz="4000" b="1" dirty="0">
                <a:solidFill>
                  <a:srgbClr val="FFFF99"/>
                </a:solidFill>
              </a:rPr>
              <a:t> </a:t>
            </a:r>
            <a:r>
              <a:rPr lang="en-US" sz="4000" b="1" dirty="0" smtClean="0">
                <a:solidFill>
                  <a:srgbClr val="FFFF99"/>
                </a:solidFill>
              </a:rPr>
              <a:t>Calculations</a:t>
            </a:r>
            <a:endParaRPr lang="en-US" sz="4000" b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791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057400"/>
            <a:ext cx="8382000" cy="2667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8000" b="1" dirty="0">
                <a:solidFill>
                  <a:srgbClr val="FFFF99"/>
                </a:solidFill>
              </a:rPr>
              <a:t>Flowchart</a:t>
            </a:r>
          </a:p>
        </p:txBody>
      </p:sp>
    </p:spTree>
    <p:extLst>
      <p:ext uri="{BB962C8B-B14F-4D97-AF65-F5344CB8AC3E}">
        <p14:creationId xmlns="" xmlns:p14="http://schemas.microsoft.com/office/powerpoint/2010/main" val="307501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066800" y="1524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Flowchart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52400" y="853440"/>
            <a:ext cx="8610600" cy="5471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76300" lvl="1" indent="-419100" eaLnBrk="1" hangingPunct="1">
              <a:spcBef>
                <a:spcPct val="20000"/>
              </a:spcBef>
              <a:buFontTx/>
              <a:buChar char="–"/>
            </a:pPr>
            <a:r>
              <a:rPr lang="en-US" sz="3200" b="1" dirty="0">
                <a:solidFill>
                  <a:srgbClr val="FFFF00"/>
                </a:solidFill>
              </a:rPr>
              <a:t>Graphical representation of an algorithm</a:t>
            </a:r>
          </a:p>
          <a:p>
            <a:pPr marL="876300" lvl="1" indent="-419100" eaLnBrk="1" hangingPunct="1">
              <a:spcBef>
                <a:spcPct val="20000"/>
              </a:spcBef>
              <a:buFontTx/>
              <a:buChar char="–"/>
            </a:pPr>
            <a:r>
              <a:rPr lang="en-US" sz="3200" b="1" dirty="0">
                <a:solidFill>
                  <a:srgbClr val="FFFF00"/>
                </a:solidFill>
              </a:rPr>
              <a:t>Components:</a:t>
            </a:r>
          </a:p>
          <a:p>
            <a:pPr marL="1295400" lvl="2" indent="-381000" eaLnBrk="1" hangingPunct="1"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solidFill>
                  <a:srgbClr val="FFFF00"/>
                </a:solidFill>
              </a:rPr>
              <a:t>Arrows/lines: Flow </a:t>
            </a:r>
            <a:r>
              <a:rPr lang="en-US" sz="2400" b="1" dirty="0">
                <a:solidFill>
                  <a:srgbClr val="FFFF00"/>
                </a:solidFill>
              </a:rPr>
              <a:t>of control</a:t>
            </a:r>
          </a:p>
          <a:p>
            <a:pPr marL="1295400" lvl="2" indent="-381000" eaLnBrk="1" hangingPunct="1"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FFFF00"/>
                </a:solidFill>
              </a:rPr>
              <a:t>Parallelogram: Indicates input and output operations</a:t>
            </a:r>
          </a:p>
          <a:p>
            <a:pPr marL="1295400" lvl="2" indent="-381000" eaLnBrk="1" hangingPunct="1"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FFFF00"/>
                </a:solidFill>
              </a:rPr>
              <a:t>Rectangle symbol (action symbol): Indicates any type of action/computational step</a:t>
            </a:r>
          </a:p>
          <a:p>
            <a:pPr marL="1295400" lvl="2" indent="-381000" eaLnBrk="1" hangingPunct="1"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FFFF00"/>
                </a:solidFill>
              </a:rPr>
              <a:t>Oval symbol</a:t>
            </a:r>
            <a:r>
              <a:rPr lang="en-US" sz="2400" b="1" dirty="0" smtClean="0">
                <a:solidFill>
                  <a:srgbClr val="FFFF00"/>
                </a:solidFill>
              </a:rPr>
              <a:t>: Indicates </a:t>
            </a:r>
            <a:r>
              <a:rPr lang="en-US" sz="2400" b="1" dirty="0">
                <a:solidFill>
                  <a:srgbClr val="FFFF00"/>
                </a:solidFill>
              </a:rPr>
              <a:t>the </a:t>
            </a:r>
            <a:r>
              <a:rPr lang="en-US" sz="2400" b="1" dirty="0" smtClean="0">
                <a:solidFill>
                  <a:srgbClr val="FFFF00"/>
                </a:solidFill>
              </a:rPr>
              <a:t>start </a:t>
            </a:r>
            <a:r>
              <a:rPr lang="en-US" sz="2400" b="1" dirty="0">
                <a:solidFill>
                  <a:srgbClr val="FFFF00"/>
                </a:solidFill>
              </a:rPr>
              <a:t>or </a:t>
            </a:r>
            <a:r>
              <a:rPr lang="en-US" sz="2400" b="1" dirty="0" smtClean="0">
                <a:solidFill>
                  <a:srgbClr val="FFFF00"/>
                </a:solidFill>
              </a:rPr>
              <a:t>the end </a:t>
            </a:r>
            <a:r>
              <a:rPr lang="en-US" sz="2400" b="1" dirty="0">
                <a:solidFill>
                  <a:srgbClr val="FFFF00"/>
                </a:solidFill>
              </a:rPr>
              <a:t>of a program or a section of </a:t>
            </a:r>
            <a:r>
              <a:rPr lang="en-US" sz="2400" b="1" dirty="0" smtClean="0">
                <a:solidFill>
                  <a:srgbClr val="FFFF00"/>
                </a:solidFill>
              </a:rPr>
              <a:t>code</a:t>
            </a:r>
            <a:endParaRPr lang="en-US" sz="2400" b="1" dirty="0">
              <a:solidFill>
                <a:srgbClr val="FFFF00"/>
              </a:solidFill>
            </a:endParaRPr>
          </a:p>
          <a:p>
            <a:pPr marL="1295400" lvl="2" indent="-381000" eaLnBrk="1" hangingPunct="1"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FFFF00"/>
                </a:solidFill>
              </a:rPr>
              <a:t>Diamond: </a:t>
            </a:r>
            <a:r>
              <a:rPr lang="en-US" sz="2400" b="1" dirty="0" smtClean="0">
                <a:solidFill>
                  <a:srgbClr val="FFFF00"/>
                </a:solidFill>
              </a:rPr>
              <a:t>Decision.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16389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Flowchart Notations</a:t>
            </a:r>
          </a:p>
        </p:txBody>
      </p:sp>
      <p:grpSp>
        <p:nvGrpSpPr>
          <p:cNvPr id="16387" name="Group 13"/>
          <p:cNvGrpSpPr>
            <a:grpSpLocks/>
          </p:cNvGrpSpPr>
          <p:nvPr/>
        </p:nvGrpSpPr>
        <p:grpSpPr bwMode="auto">
          <a:xfrm>
            <a:off x="1447800" y="2133600"/>
            <a:ext cx="762000" cy="381000"/>
            <a:chOff x="912" y="1344"/>
            <a:chExt cx="480" cy="240"/>
          </a:xfrm>
        </p:grpSpPr>
        <p:sp>
          <p:nvSpPr>
            <p:cNvPr id="16398" name="Line 4"/>
            <p:cNvSpPr>
              <a:spLocks noChangeShapeType="1"/>
            </p:cNvSpPr>
            <p:nvPr/>
          </p:nvSpPr>
          <p:spPr bwMode="auto">
            <a:xfrm>
              <a:off x="960" y="134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16399" name="Line 5"/>
            <p:cNvSpPr>
              <a:spLocks noChangeShapeType="1"/>
            </p:cNvSpPr>
            <p:nvPr/>
          </p:nvSpPr>
          <p:spPr bwMode="auto">
            <a:xfrm flipH="1">
              <a:off x="912" y="144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16400" name="Line 6"/>
            <p:cNvSpPr>
              <a:spLocks noChangeShapeType="1"/>
            </p:cNvSpPr>
            <p:nvPr/>
          </p:nvSpPr>
          <p:spPr bwMode="auto">
            <a:xfrm>
              <a:off x="1392" y="134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sp>
        <p:nvSpPr>
          <p:cNvPr id="16388" name="Line 7"/>
          <p:cNvSpPr>
            <a:spLocks noChangeShapeType="1"/>
          </p:cNvSpPr>
          <p:nvPr/>
        </p:nvSpPr>
        <p:spPr bwMode="auto">
          <a:xfrm flipV="1">
            <a:off x="2362200" y="2133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6389" name="AutoShape 8"/>
          <p:cNvSpPr>
            <a:spLocks noChangeArrowheads="1"/>
          </p:cNvSpPr>
          <p:nvPr/>
        </p:nvSpPr>
        <p:spPr bwMode="auto">
          <a:xfrm>
            <a:off x="1524000" y="3124200"/>
            <a:ext cx="1371600" cy="9906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EG" dirty="0">
              <a:solidFill>
                <a:srgbClr val="FFFF00"/>
              </a:solidFill>
            </a:endParaRPr>
          </a:p>
        </p:txBody>
      </p:sp>
      <p:sp>
        <p:nvSpPr>
          <p:cNvPr id="16390" name="Rectangle 9"/>
          <p:cNvSpPr>
            <a:spLocks noChangeArrowheads="1"/>
          </p:cNvSpPr>
          <p:nvPr/>
        </p:nvSpPr>
        <p:spPr bwMode="auto">
          <a:xfrm>
            <a:off x="1524000" y="4724400"/>
            <a:ext cx="14478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16391" name="AutoShape 10"/>
          <p:cNvSpPr>
            <a:spLocks noChangeArrowheads="1"/>
          </p:cNvSpPr>
          <p:nvPr/>
        </p:nvSpPr>
        <p:spPr bwMode="auto">
          <a:xfrm>
            <a:off x="5562600" y="1905000"/>
            <a:ext cx="1066800" cy="1524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16392" name="Oval 12"/>
          <p:cNvSpPr>
            <a:spLocks noChangeArrowheads="1"/>
          </p:cNvSpPr>
          <p:nvPr/>
        </p:nvSpPr>
        <p:spPr bwMode="auto">
          <a:xfrm>
            <a:off x="5715000" y="4495800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6393" name="Text Box 14"/>
          <p:cNvSpPr txBox="1">
            <a:spLocks noChangeArrowheads="1"/>
          </p:cNvSpPr>
          <p:nvPr/>
        </p:nvSpPr>
        <p:spPr bwMode="auto">
          <a:xfrm>
            <a:off x="2651125" y="1946275"/>
            <a:ext cx="1100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Times New Roman" pitchFamily="18" charset="0"/>
              </a:rPr>
              <a:t>Arrows</a:t>
            </a:r>
          </a:p>
        </p:txBody>
      </p:sp>
      <p:sp>
        <p:nvSpPr>
          <p:cNvPr id="16394" name="Text Box 15"/>
          <p:cNvSpPr txBox="1">
            <a:spLocks noChangeArrowheads="1"/>
          </p:cNvSpPr>
          <p:nvPr/>
        </p:nvSpPr>
        <p:spPr bwMode="auto">
          <a:xfrm>
            <a:off x="3032125" y="3394075"/>
            <a:ext cx="1890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Times New Roman" pitchFamily="18" charset="0"/>
              </a:rPr>
              <a:t>Parallelogram</a:t>
            </a:r>
          </a:p>
        </p:txBody>
      </p:sp>
      <p:sp>
        <p:nvSpPr>
          <p:cNvPr id="16395" name="Text Box 16"/>
          <p:cNvSpPr txBox="1">
            <a:spLocks noChangeArrowheads="1"/>
          </p:cNvSpPr>
          <p:nvPr/>
        </p:nvSpPr>
        <p:spPr bwMode="auto">
          <a:xfrm>
            <a:off x="3032125" y="4841875"/>
            <a:ext cx="1400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Times New Roman" pitchFamily="18" charset="0"/>
              </a:rPr>
              <a:t>Rectangle</a:t>
            </a:r>
          </a:p>
        </p:txBody>
      </p:sp>
      <p:sp>
        <p:nvSpPr>
          <p:cNvPr id="16396" name="Text Box 17"/>
          <p:cNvSpPr txBox="1">
            <a:spLocks noChangeArrowheads="1"/>
          </p:cNvSpPr>
          <p:nvPr/>
        </p:nvSpPr>
        <p:spPr bwMode="auto">
          <a:xfrm>
            <a:off x="6689725" y="2327275"/>
            <a:ext cx="1317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Times New Roman" pitchFamily="18" charset="0"/>
              </a:rPr>
              <a:t>Diamond</a:t>
            </a:r>
          </a:p>
        </p:txBody>
      </p:sp>
      <p:sp>
        <p:nvSpPr>
          <p:cNvPr id="16397" name="Text Box 18"/>
          <p:cNvSpPr txBox="1">
            <a:spLocks noChangeArrowheads="1"/>
          </p:cNvSpPr>
          <p:nvPr/>
        </p:nvSpPr>
        <p:spPr bwMode="auto">
          <a:xfrm>
            <a:off x="7162800" y="4537075"/>
            <a:ext cx="776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Times New Roman" pitchFamily="18" charset="0"/>
              </a:rPr>
              <a:t>Oval</a:t>
            </a:r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28784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Flowchart Notations</a:t>
            </a:r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6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500" y="1699392"/>
            <a:ext cx="7005900" cy="4091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8298935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057400"/>
            <a:ext cx="8382000" cy="2667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8000" b="1" dirty="0">
                <a:solidFill>
                  <a:srgbClr val="FFFF99"/>
                </a:solidFill>
              </a:rPr>
              <a:t>Calculations</a:t>
            </a:r>
          </a:p>
        </p:txBody>
      </p:sp>
    </p:spTree>
    <p:extLst>
      <p:ext uri="{BB962C8B-B14F-4D97-AF65-F5344CB8AC3E}">
        <p14:creationId xmlns="" xmlns:p14="http://schemas.microsoft.com/office/powerpoint/2010/main" val="40692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533400" y="1524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Add </a:t>
            </a:r>
            <a:r>
              <a:rPr lang="en-US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Two </a:t>
            </a: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Numbers</a:t>
            </a: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3581400" y="1371600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3379922" y="2347913"/>
            <a:ext cx="1725477" cy="8382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READ </a:t>
            </a:r>
          </a:p>
          <a:p>
            <a:pPr algn="ctr"/>
            <a:r>
              <a:rPr lang="en-US" dirty="0"/>
              <a:t>A,B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3303723" y="3490913"/>
            <a:ext cx="1801676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Sum = A+B</a:t>
            </a:r>
            <a:endParaRPr lang="en-US" dirty="0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>
            <a:off x="3227523" y="4481513"/>
            <a:ext cx="1877876" cy="883444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 PRINT </a:t>
            </a:r>
          </a:p>
          <a:p>
            <a:pPr algn="ctr"/>
            <a:r>
              <a:rPr lang="en-US" dirty="0" smtClean="0"/>
              <a:t>Sum</a:t>
            </a:r>
            <a:endParaRPr lang="en-US" dirty="0"/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3731755" y="1524000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START</a:t>
            </a:r>
          </a:p>
        </p:txBody>
      </p:sp>
      <p:sp>
        <p:nvSpPr>
          <p:cNvPr id="20" name="Oval 12"/>
          <p:cNvSpPr>
            <a:spLocks noChangeArrowheads="1"/>
          </p:cNvSpPr>
          <p:nvPr/>
        </p:nvSpPr>
        <p:spPr bwMode="auto">
          <a:xfrm>
            <a:off x="3581400" y="5700713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3657600" y="5791200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4177438" y="2057400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flipH="1">
            <a:off x="4101238" y="3214687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4" name="Line 18"/>
          <p:cNvSpPr>
            <a:spLocks noChangeShapeType="1"/>
          </p:cNvSpPr>
          <p:nvPr/>
        </p:nvSpPr>
        <p:spPr bwMode="auto">
          <a:xfrm flipH="1">
            <a:off x="4114800" y="4205287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 flipH="1">
            <a:off x="4114800" y="5348287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64291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533400" y="1524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Add </a:t>
            </a:r>
            <a:r>
              <a:rPr lang="en-US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Three Numbers</a:t>
            </a:r>
            <a:endParaRPr lang="en-US" sz="4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3581400" y="1371600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3379922" y="2347913"/>
            <a:ext cx="1725477" cy="8382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READ </a:t>
            </a:r>
          </a:p>
          <a:p>
            <a:pPr algn="ctr"/>
            <a:r>
              <a:rPr lang="en-US" dirty="0" smtClean="0"/>
              <a:t>A,B,C</a:t>
            </a:r>
            <a:endParaRPr lang="en-US" dirty="0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3303723" y="3490913"/>
            <a:ext cx="1801676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Sum = A + B + C</a:t>
            </a:r>
            <a:endParaRPr lang="en-US" dirty="0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>
            <a:off x="3227523" y="4481513"/>
            <a:ext cx="1877876" cy="883444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 PRINT </a:t>
            </a:r>
          </a:p>
          <a:p>
            <a:pPr algn="ctr"/>
            <a:r>
              <a:rPr lang="en-US" dirty="0" smtClean="0"/>
              <a:t>Sum</a:t>
            </a:r>
            <a:endParaRPr lang="en-US" dirty="0"/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3731755" y="1524000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START</a:t>
            </a:r>
          </a:p>
        </p:txBody>
      </p:sp>
      <p:sp>
        <p:nvSpPr>
          <p:cNvPr id="20" name="Oval 12"/>
          <p:cNvSpPr>
            <a:spLocks noChangeArrowheads="1"/>
          </p:cNvSpPr>
          <p:nvPr/>
        </p:nvSpPr>
        <p:spPr bwMode="auto">
          <a:xfrm>
            <a:off x="3581400" y="5700713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3657600" y="5791200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4177438" y="2057400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flipH="1">
            <a:off x="4101238" y="3214687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4" name="Line 18"/>
          <p:cNvSpPr>
            <a:spLocks noChangeShapeType="1"/>
          </p:cNvSpPr>
          <p:nvPr/>
        </p:nvSpPr>
        <p:spPr bwMode="auto">
          <a:xfrm flipH="1">
            <a:off x="4114800" y="4205287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 flipH="1">
            <a:off x="4114800" y="5348287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689828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ron PPT">
  <a:themeElements>
    <a:clrScheme name="Capron PPT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Capron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apron PPT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ron PPT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ron PPT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ron PPT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ron PPT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ron PPT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ron PPT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ron PPT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ron PPT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Capron PPT</Template>
  <TotalTime>1911</TotalTime>
  <Words>178</Words>
  <Application>Microsoft Office PowerPoint</Application>
  <PresentationFormat>On-screen Show (4:3)</PresentationFormat>
  <Paragraphs>72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Capron PPT</vt:lpstr>
      <vt:lpstr>Slide 1</vt:lpstr>
      <vt:lpstr>Slide 2</vt:lpstr>
      <vt:lpstr>Slide 3</vt:lpstr>
      <vt:lpstr>Slide 4</vt:lpstr>
      <vt:lpstr>Flowchart Notations</vt:lpstr>
      <vt:lpstr>Flowchart Notations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Computers: Tools for an Information Age</dc:title>
  <dc:creator>Tom Mckenzie</dc:creator>
  <cp:lastModifiedBy>Shady</cp:lastModifiedBy>
  <cp:revision>67</cp:revision>
  <cp:lastPrinted>1601-01-01T00:00:00Z</cp:lastPrinted>
  <dcterms:created xsi:type="dcterms:W3CDTF">2003-02-25T03:16:45Z</dcterms:created>
  <dcterms:modified xsi:type="dcterms:W3CDTF">2018-04-25T18:04:35Z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